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321" r:id="rId3"/>
    <p:sldId id="336" r:id="rId4"/>
    <p:sldId id="337" r:id="rId5"/>
    <p:sldId id="338" r:id="rId6"/>
    <p:sldId id="304" r:id="rId7"/>
    <p:sldId id="335" r:id="rId8"/>
    <p:sldId id="332" r:id="rId9"/>
    <p:sldId id="333" r:id="rId10"/>
    <p:sldId id="334" r:id="rId11"/>
    <p:sldId id="320" r:id="rId12"/>
    <p:sldId id="339" r:id="rId13"/>
    <p:sldId id="340" r:id="rId14"/>
    <p:sldId id="343" r:id="rId15"/>
    <p:sldId id="342" r:id="rId16"/>
    <p:sldId id="287" r:id="rId17"/>
  </p:sldIdLst>
  <p:sldSz cx="9144000" cy="6858000" type="screen4x3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B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5DA19-C715-408C-8A0D-8C40CF3C0ACA}" type="datetimeFigureOut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9B75E-E20A-44BF-B2A6-12600C686B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1F37-90C2-4E85-BE7D-E917F8105DDE}" type="datetime1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3603" y="6276735"/>
            <a:ext cx="2057400" cy="365125"/>
          </a:xfrm>
        </p:spPr>
        <p:txBody>
          <a:bodyPr/>
          <a:lstStyle>
            <a:lvl1pPr>
              <a:defRPr sz="1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4B3CCA7A-12AA-4309-A643-00629A847992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60B1-0F1B-47E6-A52E-94431908C7E6}" type="datetime1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CEFF-AF99-4FBB-9497-5FBDBB1E9AB3}" type="datetime1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15-7F73-48ED-A312-1A0B0529E50D}" type="datetime1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BD24-56A5-4986-B1C3-F520B99CC2A8}" type="datetime1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1C321-70BC-4F1D-9248-E1D68FB53768}" type="datetime1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6123A-45AC-4858-9F1E-3CE2F6C2481B}" type="datetime1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3B3E-AD46-4B81-99A4-BF6B23210DA9}" type="datetime1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09253-167D-4FC6-84B4-48694F6C9347}" type="datetime1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8C18-2FFC-4732-8E1A-CEBAC7AE44C3}" type="datetime1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91F6-CD84-4D7B-86ED-5B478C791AC9}" type="datetime1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34B1F-3F01-48AD-92F8-348133E8D12E}" type="datetime1">
              <a:rPr lang="zh-CN" altLang="en-US" smtClean="0"/>
              <a:t>2024/10/23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09550" y="2819830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19831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7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0" y="2507164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1069042" y="3759300"/>
            <a:ext cx="4618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86"/>
          <p:cNvSpPr/>
          <p:nvPr/>
        </p:nvSpPr>
        <p:spPr>
          <a:xfrm rot="16200000" flipH="1">
            <a:off x="246" y="4215666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16200000" flipH="1" flipV="1">
            <a:off x="8815479" y="4221126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5"/>
          <p:cNvSpPr txBox="1"/>
          <p:nvPr/>
        </p:nvSpPr>
        <p:spPr>
          <a:xfrm>
            <a:off x="1444009" y="2160380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课后习题常见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错误总结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5"/>
          <a:stretch>
            <a:fillRect/>
          </a:stretch>
        </p:blipFill>
        <p:spPr>
          <a:xfrm>
            <a:off x="5982350" y="2514842"/>
            <a:ext cx="3161649" cy="1717177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>
            <a:off x="398893" y="628170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B35334B-0A3F-4A97-9B30-FAE3F593F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736" y="3688586"/>
            <a:ext cx="1838359" cy="268683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395C096-3F86-41D1-8712-52BFFF6032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1" y="1859994"/>
            <a:ext cx="4008595" cy="455994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E9C3C5F-EE15-4B18-8933-AFAE7D2C45FE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</p:spTree>
    <p:extLst>
      <p:ext uri="{BB962C8B-B14F-4D97-AF65-F5344CB8AC3E}">
        <p14:creationId xmlns:p14="http://schemas.microsoft.com/office/powerpoint/2010/main" val="2473326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6055572" y="5423977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陈文涛（</a:t>
            </a:r>
            <a:r>
              <a:rPr lang="en-US" altLang="zh-CN" dirty="0"/>
              <a:t>24363006</a:t>
            </a:r>
            <a:r>
              <a:rPr lang="zh-CN" altLang="en-US" dirty="0"/>
              <a:t>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1298AB7-55EA-40C3-B37E-7B354F8A87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7" y="2031450"/>
            <a:ext cx="5282214" cy="39244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7198A5-4A3B-4B1E-9D89-A414D2369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6" t="3095" r="22144" b="-552"/>
          <a:stretch/>
        </p:blipFill>
        <p:spPr>
          <a:xfrm>
            <a:off x="5482540" y="2051125"/>
            <a:ext cx="3448473" cy="319098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99A8642-D44D-4B89-8DEE-52484A327DF3}"/>
              </a:ext>
            </a:extLst>
          </p:cNvPr>
          <p:cNvSpPr txBox="1"/>
          <p:nvPr/>
        </p:nvSpPr>
        <p:spPr>
          <a:xfrm>
            <a:off x="519453" y="1588328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P24 + A4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94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6035562" y="5456558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石宇轩（</a:t>
            </a:r>
            <a:r>
              <a:rPr lang="en-US" altLang="zh-CN" dirty="0"/>
              <a:t>24363079</a:t>
            </a:r>
            <a:r>
              <a:rPr lang="zh-CN" altLang="en-US" dirty="0"/>
              <a:t>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1298AB7-55EA-40C3-B37E-7B354F8A87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547" y="2109517"/>
            <a:ext cx="5282214" cy="38334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7198A5-4A3B-4B1E-9D89-A414D23697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r="3285"/>
          <a:stretch/>
        </p:blipFill>
        <p:spPr>
          <a:xfrm>
            <a:off x="5462530" y="2083706"/>
            <a:ext cx="3448473" cy="31909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75152F3-304C-4962-8076-8BA0C1BD794F}"/>
              </a:ext>
            </a:extLst>
          </p:cNvPr>
          <p:cNvSpPr txBox="1"/>
          <p:nvPr/>
        </p:nvSpPr>
        <p:spPr>
          <a:xfrm>
            <a:off x="519453" y="1588328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P24 + A4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FC5360-554F-42CA-BB4E-06EBDDDA10BD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</p:spTree>
    <p:extLst>
      <p:ext uri="{BB962C8B-B14F-4D97-AF65-F5344CB8AC3E}">
        <p14:creationId xmlns:p14="http://schemas.microsoft.com/office/powerpoint/2010/main" val="2541197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1303278" y="5372413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陈志亮（</a:t>
            </a:r>
            <a:r>
              <a:rPr lang="en-US" altLang="zh-CN" dirty="0"/>
              <a:t>24363011</a:t>
            </a:r>
            <a:r>
              <a:rPr lang="zh-CN" altLang="en-US" dirty="0"/>
              <a:t>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B4AF16-DC32-4505-859A-93569FD127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6" y="2133906"/>
            <a:ext cx="4387459" cy="3145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D17F67-EB14-4F1C-8B96-34C6D1F3D5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844" y="2133906"/>
            <a:ext cx="4270159" cy="314710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53CE620-1906-463E-B87D-1314BF9EA9F3}"/>
              </a:ext>
            </a:extLst>
          </p:cNvPr>
          <p:cNvSpPr txBox="1"/>
          <p:nvPr/>
        </p:nvSpPr>
        <p:spPr>
          <a:xfrm>
            <a:off x="5947779" y="5372413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马炜晋（</a:t>
            </a:r>
            <a:r>
              <a:rPr lang="en-US" altLang="zh-CN" dirty="0"/>
              <a:t>24363068</a:t>
            </a:r>
            <a:r>
              <a:rPr lang="zh-CN" altLang="en-US" dirty="0"/>
              <a:t>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E104D64-BA99-4C75-B2A8-EB57ADA3FF95}"/>
              </a:ext>
            </a:extLst>
          </p:cNvPr>
          <p:cNvSpPr txBox="1"/>
          <p:nvPr/>
        </p:nvSpPr>
        <p:spPr>
          <a:xfrm>
            <a:off x="519453" y="1588328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P24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7784E1A-6C34-4020-AB24-F0EF4E0FB1EF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</p:spTree>
    <p:extLst>
      <p:ext uri="{BB962C8B-B14F-4D97-AF65-F5344CB8AC3E}">
        <p14:creationId xmlns:p14="http://schemas.microsoft.com/office/powerpoint/2010/main" val="3230955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1232816" y="5706194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张茵婷（</a:t>
            </a:r>
            <a:r>
              <a:rPr lang="en-US" altLang="zh-CN" dirty="0"/>
              <a:t>24363125</a:t>
            </a:r>
            <a:r>
              <a:rPr lang="zh-CN" altLang="en-US" dirty="0"/>
              <a:t>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B4AF16-DC32-4505-859A-93569FD127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9" r="3549"/>
          <a:stretch/>
        </p:blipFill>
        <p:spPr>
          <a:xfrm>
            <a:off x="321360" y="2129112"/>
            <a:ext cx="4002138" cy="3484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53CE620-1906-463E-B87D-1314BF9EA9F3}"/>
              </a:ext>
            </a:extLst>
          </p:cNvPr>
          <p:cNvSpPr txBox="1"/>
          <p:nvPr/>
        </p:nvSpPr>
        <p:spPr>
          <a:xfrm>
            <a:off x="5877317" y="5706194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冯钰浩（</a:t>
            </a:r>
            <a:r>
              <a:rPr lang="en-US" altLang="zh-CN" dirty="0"/>
              <a:t>24363020</a:t>
            </a:r>
            <a:r>
              <a:rPr lang="zh-CN" altLang="en-US" dirty="0"/>
              <a:t>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6F4ED72-D4A5-4AD6-BF93-E37D3B96B8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75" y="2123318"/>
            <a:ext cx="4020772" cy="348399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DF66974-89CC-4D20-8F59-BBEC33300613}"/>
              </a:ext>
            </a:extLst>
          </p:cNvPr>
          <p:cNvSpPr txBox="1"/>
          <p:nvPr/>
        </p:nvSpPr>
        <p:spPr>
          <a:xfrm>
            <a:off x="519453" y="1588328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96D08A5-E1B1-4F33-93EC-36954238183C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</p:spTree>
    <p:extLst>
      <p:ext uri="{BB962C8B-B14F-4D97-AF65-F5344CB8AC3E}">
        <p14:creationId xmlns:p14="http://schemas.microsoft.com/office/powerpoint/2010/main" val="321929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53CE620-1906-463E-B87D-1314BF9EA9F3}"/>
              </a:ext>
            </a:extLst>
          </p:cNvPr>
          <p:cNvSpPr txBox="1"/>
          <p:nvPr/>
        </p:nvSpPr>
        <p:spPr>
          <a:xfrm>
            <a:off x="4740902" y="3828669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宋承骏（</a:t>
            </a:r>
            <a:r>
              <a:rPr lang="en-US" altLang="zh-CN" dirty="0"/>
              <a:t>24363081</a:t>
            </a:r>
            <a:r>
              <a:rPr lang="zh-CN" altLang="en-US" dirty="0"/>
              <a:t>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F66974-89CC-4D20-8F59-BBEC33300613}"/>
              </a:ext>
            </a:extLst>
          </p:cNvPr>
          <p:cNvSpPr txBox="1"/>
          <p:nvPr/>
        </p:nvSpPr>
        <p:spPr>
          <a:xfrm>
            <a:off x="519453" y="1588328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E9928A2-35B1-452A-B154-B43E9666C8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3" b="26622"/>
          <a:stretch/>
        </p:blipFill>
        <p:spPr>
          <a:xfrm>
            <a:off x="609483" y="2123318"/>
            <a:ext cx="3634044" cy="396077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7A49318-EB1F-4B44-A0A5-647D0792B03E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</p:spTree>
    <p:extLst>
      <p:ext uri="{BB962C8B-B14F-4D97-AF65-F5344CB8AC3E}">
        <p14:creationId xmlns:p14="http://schemas.microsoft.com/office/powerpoint/2010/main" val="2129681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09550" y="2819830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19831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7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0" y="2507164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1069042" y="3759300"/>
            <a:ext cx="4618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86"/>
          <p:cNvSpPr/>
          <p:nvPr/>
        </p:nvSpPr>
        <p:spPr>
          <a:xfrm rot="16200000" flipH="1">
            <a:off x="246" y="4215666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16200000" flipH="1" flipV="1">
            <a:off x="8815479" y="4221126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5"/>
          <p:cNvSpPr txBox="1"/>
          <p:nvPr/>
        </p:nvSpPr>
        <p:spPr>
          <a:xfrm>
            <a:off x="2276776" y="282069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谢谢！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5"/>
          <a:stretch>
            <a:fillRect/>
          </a:stretch>
        </p:blipFill>
        <p:spPr>
          <a:xfrm>
            <a:off x="5982350" y="2514842"/>
            <a:ext cx="3161649" cy="1717177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>
            <a:off x="398893" y="628170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5E247E-B798-48D5-8617-E811A641042A}"/>
              </a:ext>
            </a:extLst>
          </p:cNvPr>
          <p:cNvSpPr txBox="1"/>
          <p:nvPr/>
        </p:nvSpPr>
        <p:spPr>
          <a:xfrm>
            <a:off x="5130148" y="2097753"/>
            <a:ext cx="3907320" cy="211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侧面投影中，根据积聚性，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d’’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c’’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重合到一点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判断可见性：两截切的平面交线为不可见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FE5CDF17-6CBE-4BAA-A6EA-9A109DAE34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9" t="15566" r="17343" b="16731"/>
          <a:stretch/>
        </p:blipFill>
        <p:spPr>
          <a:xfrm rot="16200000">
            <a:off x="660721" y="1535767"/>
            <a:ext cx="3661190" cy="465551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621B5AA1-735A-478E-A2CD-6D970932F7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8" t="19151" r="13950" b="11114"/>
          <a:stretch/>
        </p:blipFill>
        <p:spPr>
          <a:xfrm>
            <a:off x="2669147" y="4171523"/>
            <a:ext cx="1979720" cy="146481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0A4731A9-9CC1-4E09-90CB-2EC9013CD714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3-2(13)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求作圆球的截交线，完成其水平投影和侧面投影。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5FDC2AA-F565-47ED-B925-FB57BD441164}"/>
              </a:ext>
            </a:extLst>
          </p:cNvPr>
          <p:cNvCxnSpPr>
            <a:cxnSpLocks/>
          </p:cNvCxnSpPr>
          <p:nvPr/>
        </p:nvCxnSpPr>
        <p:spPr>
          <a:xfrm>
            <a:off x="3559946" y="2874638"/>
            <a:ext cx="1535837" cy="7119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B5E8C10-73B9-4C55-8B5B-311042D9F166}"/>
              </a:ext>
            </a:extLst>
          </p:cNvPr>
          <p:cNvCxnSpPr>
            <a:cxnSpLocks/>
          </p:cNvCxnSpPr>
          <p:nvPr/>
        </p:nvCxnSpPr>
        <p:spPr>
          <a:xfrm>
            <a:off x="3444536" y="2572074"/>
            <a:ext cx="1651247" cy="1690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307AF10A-C0F4-4C51-A7CC-065BDDCA9C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2" t="9121" r="9726" b="22427"/>
          <a:stretch/>
        </p:blipFill>
        <p:spPr>
          <a:xfrm rot="16200000">
            <a:off x="5155074" y="4110196"/>
            <a:ext cx="1464485" cy="1661827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25E9ACD1-5957-4FF0-B047-D75E386885B8}"/>
              </a:ext>
            </a:extLst>
          </p:cNvPr>
          <p:cNvSpPr txBox="1"/>
          <p:nvPr/>
        </p:nvSpPr>
        <p:spPr>
          <a:xfrm>
            <a:off x="5130148" y="5707348"/>
            <a:ext cx="15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侧面投影错误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47DE799-BBBF-45D7-ADA3-2BAA7B9A2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768" y="4208866"/>
            <a:ext cx="2163700" cy="1467376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957B04C3-20FA-4613-B5A8-7D7E911883E6}"/>
              </a:ext>
            </a:extLst>
          </p:cNvPr>
          <p:cNvSpPr txBox="1"/>
          <p:nvPr/>
        </p:nvSpPr>
        <p:spPr>
          <a:xfrm>
            <a:off x="6984286" y="5709322"/>
            <a:ext cx="179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可见性判断错误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A42E5AA-37DE-4053-992D-665B245C3F01}"/>
              </a:ext>
            </a:extLst>
          </p:cNvPr>
          <p:cNvSpPr/>
          <p:nvPr/>
        </p:nvSpPr>
        <p:spPr>
          <a:xfrm>
            <a:off x="6001303" y="4281379"/>
            <a:ext cx="686431" cy="55590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D960E7C-8965-4E1D-A0E8-166496810955}"/>
              </a:ext>
            </a:extLst>
          </p:cNvPr>
          <p:cNvSpPr/>
          <p:nvPr/>
        </p:nvSpPr>
        <p:spPr>
          <a:xfrm>
            <a:off x="7928328" y="4331105"/>
            <a:ext cx="851992" cy="48438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975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BE4E6F0-699A-4F4C-AF4B-5DCFF4A2453D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3-2(15)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根据已知的两视图，补画第三视图。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180F38D-A25B-4983-8386-2089195427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t="14013" r="24920" b="4304"/>
          <a:stretch/>
        </p:blipFill>
        <p:spPr>
          <a:xfrm rot="16200000">
            <a:off x="978215" y="1090461"/>
            <a:ext cx="3073422" cy="48604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E445B27-AA6D-4565-8DC6-21E2D79B98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2" t="13570" r="17398" b="15605"/>
          <a:stretch/>
        </p:blipFill>
        <p:spPr>
          <a:xfrm>
            <a:off x="3036162" y="3790765"/>
            <a:ext cx="1846555" cy="119545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04610F6-8589-4012-9321-1EF2FBAEFA52}"/>
              </a:ext>
            </a:extLst>
          </p:cNvPr>
          <p:cNvSpPr txBox="1"/>
          <p:nvPr/>
        </p:nvSpPr>
        <p:spPr>
          <a:xfrm>
            <a:off x="232997" y="5154118"/>
            <a:ext cx="4748082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可见性判断中，截切面上无交线，但下方两圆柱体的交线仍存在，所以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ef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为不可见。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55F78F-93CC-4ADE-81DB-9B11306D55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7" t="22167" r="23372" b="4176"/>
          <a:stretch/>
        </p:blipFill>
        <p:spPr>
          <a:xfrm rot="16200000">
            <a:off x="6229609" y="1576559"/>
            <a:ext cx="1704570" cy="2519423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9F7995D-BCF3-4C75-8DF2-CEC485F9EC61}"/>
              </a:ext>
            </a:extLst>
          </p:cNvPr>
          <p:cNvCxnSpPr>
            <a:cxnSpLocks/>
          </p:cNvCxnSpPr>
          <p:nvPr/>
        </p:nvCxnSpPr>
        <p:spPr>
          <a:xfrm flipH="1">
            <a:off x="3187083" y="4327490"/>
            <a:ext cx="772356" cy="13458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E0EF723D-1F9E-4821-8952-EAC39FEAA927}"/>
              </a:ext>
            </a:extLst>
          </p:cNvPr>
          <p:cNvSpPr txBox="1"/>
          <p:nvPr/>
        </p:nvSpPr>
        <p:spPr>
          <a:xfrm>
            <a:off x="6243697" y="3738662"/>
            <a:ext cx="202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未绘制出交线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ef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86FF5FE-572B-4BD8-8D15-0CFDE5EF26B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1" t="25624" r="23711" b="1197"/>
          <a:stretch/>
        </p:blipFill>
        <p:spPr>
          <a:xfrm rot="16200000">
            <a:off x="6192982" y="3877686"/>
            <a:ext cx="1777826" cy="251942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C1BF28BA-24AC-424F-AF85-C7BFC6D81DD0}"/>
              </a:ext>
            </a:extLst>
          </p:cNvPr>
          <p:cNvSpPr txBox="1"/>
          <p:nvPr/>
        </p:nvSpPr>
        <p:spPr>
          <a:xfrm>
            <a:off x="5871905" y="6059416"/>
            <a:ext cx="251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交线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ef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可见性判断错误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A837570-FFA0-4842-B116-E43C804593D0}"/>
              </a:ext>
            </a:extLst>
          </p:cNvPr>
          <p:cNvCxnSpPr>
            <a:cxnSpLocks/>
          </p:cNvCxnSpPr>
          <p:nvPr/>
        </p:nvCxnSpPr>
        <p:spPr>
          <a:xfrm flipH="1">
            <a:off x="3719744" y="4767985"/>
            <a:ext cx="502785" cy="9563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CC5E8F1-4D75-4B0E-800D-F2A4DC01A530}"/>
              </a:ext>
            </a:extLst>
          </p:cNvPr>
          <p:cNvSpPr/>
          <p:nvPr/>
        </p:nvSpPr>
        <p:spPr>
          <a:xfrm>
            <a:off x="6418553" y="2902444"/>
            <a:ext cx="408416" cy="70565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036B116-EC6C-40E0-B0E4-BA42E496A000}"/>
              </a:ext>
            </a:extLst>
          </p:cNvPr>
          <p:cNvSpPr/>
          <p:nvPr/>
        </p:nvSpPr>
        <p:spPr>
          <a:xfrm>
            <a:off x="6478475" y="5132802"/>
            <a:ext cx="408416" cy="70565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81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E8D6000A-8BA8-4A19-8D81-12D7BF1FEC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8" t="6894" r="17343" b="2621"/>
          <a:stretch/>
        </p:blipFill>
        <p:spPr>
          <a:xfrm rot="16200000">
            <a:off x="6183503" y="3626643"/>
            <a:ext cx="1891069" cy="299101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BE4E6F0-699A-4F4C-AF4B-5DCFF4A2453D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3-2(16)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根据已知的两视图，补画第三视图。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04610F6-8589-4012-9321-1EF2FBAEFA52}"/>
              </a:ext>
            </a:extLst>
          </p:cNvPr>
          <p:cNvSpPr txBox="1"/>
          <p:nvPr/>
        </p:nvSpPr>
        <p:spPr>
          <a:xfrm>
            <a:off x="232997" y="5154118"/>
            <a:ext cx="4748082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圆锥被截切，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截交线为抛物线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1BF28BA-24AC-424F-AF85-C7BFC6D81DD0}"/>
              </a:ext>
            </a:extLst>
          </p:cNvPr>
          <p:cNvSpPr txBox="1"/>
          <p:nvPr/>
        </p:nvSpPr>
        <p:spPr>
          <a:xfrm>
            <a:off x="6268279" y="6085873"/>
            <a:ext cx="190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可见性判断错误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036B116-EC6C-40E0-B0E4-BA42E496A000}"/>
              </a:ext>
            </a:extLst>
          </p:cNvPr>
          <p:cNvSpPr/>
          <p:nvPr/>
        </p:nvSpPr>
        <p:spPr>
          <a:xfrm>
            <a:off x="6105121" y="5122153"/>
            <a:ext cx="171392" cy="66228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8BCC270-D84A-44FB-94A8-AADAD388CB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" t="19191" r="25265"/>
          <a:stretch/>
        </p:blipFill>
        <p:spPr>
          <a:xfrm rot="16200000">
            <a:off x="980795" y="1070842"/>
            <a:ext cx="3225727" cy="486020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5CCA8D6-27FE-4F35-A6DC-3A1B3A4045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51" t="20183" r="12282" b="9618"/>
          <a:stretch/>
        </p:blipFill>
        <p:spPr>
          <a:xfrm>
            <a:off x="2989704" y="3863663"/>
            <a:ext cx="1939469" cy="1177897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9F7995D-BCF3-4C75-8DF2-CEC485F9EC61}"/>
              </a:ext>
            </a:extLst>
          </p:cNvPr>
          <p:cNvCxnSpPr>
            <a:cxnSpLocks/>
          </p:cNvCxnSpPr>
          <p:nvPr/>
        </p:nvCxnSpPr>
        <p:spPr>
          <a:xfrm>
            <a:off x="784113" y="4327490"/>
            <a:ext cx="595252" cy="12998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8CF0D1E4-4D7B-4E58-AEE8-F85BDD26F7B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1" t="6376" r="19483" b="6893"/>
          <a:stretch/>
        </p:blipFill>
        <p:spPr>
          <a:xfrm rot="16200000">
            <a:off x="6273057" y="1248550"/>
            <a:ext cx="1711963" cy="299102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C00557F-B214-4BF0-83C2-3EDF76A98E90}"/>
              </a:ext>
            </a:extLst>
          </p:cNvPr>
          <p:cNvSpPr txBox="1"/>
          <p:nvPr/>
        </p:nvSpPr>
        <p:spPr>
          <a:xfrm>
            <a:off x="6105121" y="3641121"/>
            <a:ext cx="251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截交线形状错误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C40BF5B-0F78-441E-A8C1-93BDDB7F2214}"/>
              </a:ext>
            </a:extLst>
          </p:cNvPr>
          <p:cNvSpPr/>
          <p:nvPr/>
        </p:nvSpPr>
        <p:spPr>
          <a:xfrm>
            <a:off x="5738609" y="2744060"/>
            <a:ext cx="408416" cy="70565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A6FBF26-9F00-41AC-A790-C39E90139841}"/>
              </a:ext>
            </a:extLst>
          </p:cNvPr>
          <p:cNvSpPr/>
          <p:nvPr/>
        </p:nvSpPr>
        <p:spPr>
          <a:xfrm>
            <a:off x="6853603" y="5090236"/>
            <a:ext cx="171392" cy="66228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171C67D-E907-4BE0-AFD9-360C7F9FE419}"/>
              </a:ext>
            </a:extLst>
          </p:cNvPr>
          <p:cNvCxnSpPr>
            <a:cxnSpLocks/>
          </p:cNvCxnSpPr>
          <p:nvPr/>
        </p:nvCxnSpPr>
        <p:spPr>
          <a:xfrm>
            <a:off x="2076256" y="4333961"/>
            <a:ext cx="588970" cy="12452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EB9914F9-5F5F-4520-8AAB-D2BBC5859B1F}"/>
              </a:ext>
            </a:extLst>
          </p:cNvPr>
          <p:cNvSpPr txBox="1"/>
          <p:nvPr/>
        </p:nvSpPr>
        <p:spPr>
          <a:xfrm>
            <a:off x="2353495" y="5183505"/>
            <a:ext cx="2246023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可见性判断：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下方交线为不可见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403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F035666D-C50C-4C50-8806-E6BA474CA7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56" y="1825998"/>
            <a:ext cx="4008595" cy="455994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BE4E6F0-699A-4F4C-AF4B-5DCFF4A2453D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04610F6-8589-4012-9321-1EF2FBAEFA52}"/>
              </a:ext>
            </a:extLst>
          </p:cNvPr>
          <p:cNvSpPr txBox="1"/>
          <p:nvPr/>
        </p:nvSpPr>
        <p:spPr>
          <a:xfrm>
            <a:off x="4599518" y="1874635"/>
            <a:ext cx="4429087" cy="21172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本题为圆柱体被四个平面截切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斜截切面的侧面投影为椭圆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可见性判断：内部的截交线均为不可见，特别是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ae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bd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fc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，最常被同学遗忘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1BF28BA-24AC-424F-AF85-C7BFC6D81DD0}"/>
              </a:ext>
            </a:extLst>
          </p:cNvPr>
          <p:cNvSpPr txBox="1"/>
          <p:nvPr/>
        </p:nvSpPr>
        <p:spPr>
          <a:xfrm>
            <a:off x="5134812" y="6041962"/>
            <a:ext cx="421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遗漏截交线或可见性判断错误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AB6EDC7-C7AB-4179-8C9C-AA00D6508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650" y="4529286"/>
            <a:ext cx="1230911" cy="1799024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BC69FBCB-D320-4DC0-B6D3-179AB64C6A9E}"/>
              </a:ext>
            </a:extLst>
          </p:cNvPr>
          <p:cNvSpPr/>
          <p:nvPr/>
        </p:nvSpPr>
        <p:spPr>
          <a:xfrm>
            <a:off x="2806519" y="238731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CE559C4-DC51-41C8-A4DF-B5617A9A8E11}"/>
              </a:ext>
            </a:extLst>
          </p:cNvPr>
          <p:cNvSpPr/>
          <p:nvPr/>
        </p:nvSpPr>
        <p:spPr>
          <a:xfrm>
            <a:off x="3827600" y="2410173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0CEB3EC-3E7A-4DA3-A604-2873FFC9C7B6}"/>
              </a:ext>
            </a:extLst>
          </p:cNvPr>
          <p:cNvSpPr/>
          <p:nvPr/>
        </p:nvSpPr>
        <p:spPr>
          <a:xfrm>
            <a:off x="2905162" y="228299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40CEB3EC-3E7A-4DA3-A604-2873FFC9C7B6}"/>
              </a:ext>
            </a:extLst>
          </p:cNvPr>
          <p:cNvSpPr/>
          <p:nvPr/>
        </p:nvSpPr>
        <p:spPr>
          <a:xfrm>
            <a:off x="3672512" y="228809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40CEB3EC-3E7A-4DA3-A604-2873FFC9C7B6}"/>
              </a:ext>
            </a:extLst>
          </p:cNvPr>
          <p:cNvSpPr/>
          <p:nvPr/>
        </p:nvSpPr>
        <p:spPr>
          <a:xfrm>
            <a:off x="2915369" y="3307153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0CEB3EC-3E7A-4DA3-A604-2873FFC9C7B6}"/>
              </a:ext>
            </a:extLst>
          </p:cNvPr>
          <p:cNvSpPr/>
          <p:nvPr/>
        </p:nvSpPr>
        <p:spPr>
          <a:xfrm>
            <a:off x="3686493" y="333001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3AC856D-5A40-4F42-B4A1-8BB69375FFB9}"/>
              </a:ext>
            </a:extLst>
          </p:cNvPr>
          <p:cNvSpPr txBox="1"/>
          <p:nvPr/>
        </p:nvSpPr>
        <p:spPr>
          <a:xfrm>
            <a:off x="2961088" y="1915201"/>
            <a:ext cx="548252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8C89255-0E36-416A-B975-46B32AAFFA09}"/>
              </a:ext>
            </a:extLst>
          </p:cNvPr>
          <p:cNvSpPr txBox="1"/>
          <p:nvPr/>
        </p:nvSpPr>
        <p:spPr>
          <a:xfrm>
            <a:off x="3660734" y="1904814"/>
            <a:ext cx="548252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56">
            <a:extLst>
              <a:ext uri="{FF2B5EF4-FFF2-40B4-BE49-F238E27FC236}">
                <a16:creationId xmlns:a16="http://schemas.microsoft.com/office/drawing/2014/main" id="{E891B515-993F-4E95-85D6-7EB6F713B362}"/>
              </a:ext>
            </a:extLst>
          </p:cNvPr>
          <p:cNvSpPr txBox="1"/>
          <p:nvPr/>
        </p:nvSpPr>
        <p:spPr>
          <a:xfrm>
            <a:off x="3913398" y="2175356"/>
            <a:ext cx="548252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56">
            <a:extLst>
              <a:ext uri="{FF2B5EF4-FFF2-40B4-BE49-F238E27FC236}">
                <a16:creationId xmlns:a16="http://schemas.microsoft.com/office/drawing/2014/main" id="{E891B515-993F-4E95-85D6-7EB6F713B362}"/>
              </a:ext>
            </a:extLst>
          </p:cNvPr>
          <p:cNvSpPr txBox="1"/>
          <p:nvPr/>
        </p:nvSpPr>
        <p:spPr>
          <a:xfrm>
            <a:off x="3708206" y="3184169"/>
            <a:ext cx="548252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56">
            <a:extLst>
              <a:ext uri="{FF2B5EF4-FFF2-40B4-BE49-F238E27FC236}">
                <a16:creationId xmlns:a16="http://schemas.microsoft.com/office/drawing/2014/main" id="{E891B515-993F-4E95-85D6-7EB6F713B362}"/>
              </a:ext>
            </a:extLst>
          </p:cNvPr>
          <p:cNvSpPr txBox="1"/>
          <p:nvPr/>
        </p:nvSpPr>
        <p:spPr>
          <a:xfrm>
            <a:off x="2686962" y="3159079"/>
            <a:ext cx="548252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" name="文本框 56">
            <a:extLst>
              <a:ext uri="{FF2B5EF4-FFF2-40B4-BE49-F238E27FC236}">
                <a16:creationId xmlns:a16="http://schemas.microsoft.com/office/drawing/2014/main" id="{E891B515-993F-4E95-85D6-7EB6F713B362}"/>
              </a:ext>
            </a:extLst>
          </p:cNvPr>
          <p:cNvSpPr txBox="1"/>
          <p:nvPr/>
        </p:nvSpPr>
        <p:spPr>
          <a:xfrm>
            <a:off x="2521194" y="2157302"/>
            <a:ext cx="548252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DF45B7-5BF6-4C49-BD07-C50F3517C1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7" t="7685" r="30755" b="16250"/>
          <a:stretch/>
        </p:blipFill>
        <p:spPr>
          <a:xfrm>
            <a:off x="4625545" y="4142222"/>
            <a:ext cx="1322495" cy="18194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BEE5153-543A-49C7-9F49-8C696A7B97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2" t="11522" r="22427" b="10779"/>
          <a:stretch/>
        </p:blipFill>
        <p:spPr>
          <a:xfrm>
            <a:off x="6062357" y="4142222"/>
            <a:ext cx="1422578" cy="18068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DEC3684-EF6C-4D87-A25B-9258BF7F1F3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8" t="25590" r="8547" b="28090"/>
          <a:stretch/>
        </p:blipFill>
        <p:spPr>
          <a:xfrm rot="16200000">
            <a:off x="7392255" y="4361240"/>
            <a:ext cx="1806879" cy="1392885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BD44A65C-C439-4930-9326-55C7DD8DDE51}"/>
              </a:ext>
            </a:extLst>
          </p:cNvPr>
          <p:cNvSpPr/>
          <p:nvPr/>
        </p:nvSpPr>
        <p:spPr>
          <a:xfrm>
            <a:off x="4878375" y="5185742"/>
            <a:ext cx="873397" cy="37167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4D81C3F-6726-4B85-A439-4AA13764C9DE}"/>
              </a:ext>
            </a:extLst>
          </p:cNvPr>
          <p:cNvSpPr/>
          <p:nvPr/>
        </p:nvSpPr>
        <p:spPr>
          <a:xfrm>
            <a:off x="6949266" y="4442904"/>
            <a:ext cx="294912" cy="111451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4D81C3F-6726-4B85-A439-4AA13764C9DE}"/>
              </a:ext>
            </a:extLst>
          </p:cNvPr>
          <p:cNvSpPr/>
          <p:nvPr/>
        </p:nvSpPr>
        <p:spPr>
          <a:xfrm>
            <a:off x="7724727" y="4505832"/>
            <a:ext cx="1141933" cy="2082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19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3-2(13)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求作圆球的截交线，完成其水平投影和侧面投影。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4F18C63-43B3-4F37-92C1-E992F95A74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873" y="3518816"/>
            <a:ext cx="2841459" cy="210053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C146EBF-FB6B-455E-9023-112C4F57FE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" t="13160" r="56037" b="50193"/>
          <a:stretch/>
        </p:blipFill>
        <p:spPr>
          <a:xfrm>
            <a:off x="572101" y="2493889"/>
            <a:ext cx="4514556" cy="312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09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3-2(14)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求作圆球穿孔后的截交线，完成其水平投影和侧面投影。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560B59-AA73-4649-BBF0-276A7E91C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758" y="3020950"/>
            <a:ext cx="2874999" cy="239244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1492FC1-0885-4A3B-9F66-AE918836BD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0" t="12454" r="11668" b="49288"/>
          <a:stretch/>
        </p:blipFill>
        <p:spPr>
          <a:xfrm>
            <a:off x="712839" y="2245179"/>
            <a:ext cx="3859162" cy="316821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1328141-5FEB-4540-8D0C-F50AD5932330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</p:spTree>
    <p:extLst>
      <p:ext uri="{BB962C8B-B14F-4D97-AF65-F5344CB8AC3E}">
        <p14:creationId xmlns:p14="http://schemas.microsoft.com/office/powerpoint/2010/main" val="215070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3-2(15)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根据已知的两视图，补画第三视图。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90ACA8-9A0F-4F64-A1FE-B21AFCFCA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218" y="2685842"/>
            <a:ext cx="3526615" cy="230841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C463B2F-1318-492B-A44A-3E101EAF84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t="14013" r="24920" b="4304"/>
          <a:stretch/>
        </p:blipFill>
        <p:spPr>
          <a:xfrm rot="16200000">
            <a:off x="1143070" y="1455236"/>
            <a:ext cx="2980089" cy="471287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220C7BB-BCDD-4DE0-ACF3-A6FC86205A72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</p:spTree>
    <p:extLst>
      <p:ext uri="{BB962C8B-B14F-4D97-AF65-F5344CB8AC3E}">
        <p14:creationId xmlns:p14="http://schemas.microsoft.com/office/powerpoint/2010/main" val="4008854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3-2(16)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根据已知的两视图，补画第三视图。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A3665E4-63C2-4C05-BE4C-27EFDAC87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582" y="2902556"/>
            <a:ext cx="3438206" cy="21882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CAF297-5743-41F0-820A-B86EE19990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" t="19191" r="25265"/>
          <a:stretch/>
        </p:blipFill>
        <p:spPr>
          <a:xfrm rot="16200000">
            <a:off x="1332576" y="1778449"/>
            <a:ext cx="2716272" cy="409260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B989C24-19E2-46BB-AB85-23470EA7F9BD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</p:spTree>
    <p:extLst>
      <p:ext uri="{BB962C8B-B14F-4D97-AF65-F5344CB8AC3E}">
        <p14:creationId xmlns:p14="http://schemas.microsoft.com/office/powerpoint/2010/main" val="11583194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E1MTZjYzQwNTNkNGEzYzRmZTY4OGRkZWMxMzljMDg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2109</TotalTime>
  <Words>459</Words>
  <Application>Microsoft Office PowerPoint</Application>
  <PresentationFormat>全屏显示(4:3)</PresentationFormat>
  <Paragraphs>80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华文楷体</vt:lpstr>
      <vt:lpstr>宋体</vt:lpstr>
      <vt:lpstr>Arial</vt:lpstr>
      <vt:lpstr>Calibri</vt:lpstr>
      <vt:lpstr>Calibri Light</vt:lpstr>
      <vt:lpstr>Times New Roman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YU</dc:creator>
  <cp:lastModifiedBy>美婷 胡</cp:lastModifiedBy>
  <cp:revision>149</cp:revision>
  <dcterms:created xsi:type="dcterms:W3CDTF">2021-10-15T00:52:00Z</dcterms:created>
  <dcterms:modified xsi:type="dcterms:W3CDTF">2024-10-23T06:49:59Z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B1882DF1C4164D2DBF24436927DEF318</vt:lpwstr>
  </property>
  <property fmtid="{D5CDD505-2E9C-101B-9397-08002B2CF9AE}" pid="3" name="KSOProductBuildVer">
    <vt:lpwstr>2052-11.1.0.12358</vt:lpwstr>
  </property>
</Properties>
</file>